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1" r:id="rId4"/>
    <p:sldId id="275" r:id="rId5"/>
    <p:sldId id="273" r:id="rId6"/>
    <p:sldId id="278" r:id="rId7"/>
    <p:sldId id="276" r:id="rId8"/>
    <p:sldId id="282" r:id="rId9"/>
    <p:sldId id="283" r:id="rId10"/>
    <p:sldId id="284" r:id="rId11"/>
    <p:sldId id="285" r:id="rId12"/>
    <p:sldId id="286" r:id="rId13"/>
    <p:sldId id="287" r:id="rId14"/>
    <p:sldId id="267" r:id="rId15"/>
    <p:sldId id="281" r:id="rId16"/>
    <p:sldId id="265" r:id="rId17"/>
    <p:sldId id="280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24A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AB8AA-E289-DE43-AC30-371368CAB08A}" type="doc">
      <dgm:prSet loTypeId="urn:microsoft.com/office/officeart/2005/8/layout/hProcess3" loCatId="" qsTypeId="urn:microsoft.com/office/officeart/2005/8/quickstyle/simple4" qsCatId="simple" csTypeId="urn:microsoft.com/office/officeart/2005/8/colors/accent0_3" csCatId="mainScheme" phldr="1"/>
      <dgm:spPr/>
    </dgm:pt>
    <dgm:pt modelId="{50CBCEF1-D111-7243-AC04-B01EE8403590}">
      <dgm:prSet phldrT="[Text]"/>
      <dgm:spPr/>
      <dgm:t>
        <a:bodyPr/>
        <a:lstStyle/>
        <a:p>
          <a:pPr algn="ctr"/>
          <a:r>
            <a:rPr lang="en-US" b="1" dirty="0" smtClean="0">
              <a:solidFill>
                <a:schemeClr val="bg1"/>
              </a:solidFill>
            </a:rPr>
            <a:t>Advice</a:t>
          </a:r>
          <a:endParaRPr lang="en-US" b="1" dirty="0">
            <a:solidFill>
              <a:schemeClr val="bg1"/>
            </a:solidFill>
          </a:endParaRPr>
        </a:p>
      </dgm:t>
    </dgm:pt>
    <dgm:pt modelId="{FA7ADD41-1FDB-5A48-AC29-0FA1BF769E64}" type="parTrans" cxnId="{3D027237-3146-FB4A-BA00-1487112021C8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6BD0C1CB-7B87-CC46-8473-5C9D8F5DB3B6}" type="sibTrans" cxnId="{3D027237-3146-FB4A-BA00-1487112021C8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8961B09A-24DD-814B-9D97-A467EE55E801}">
      <dgm:prSet phldrT="[Text]"/>
      <dgm:spPr/>
      <dgm:t>
        <a:bodyPr/>
        <a:lstStyle/>
        <a:p>
          <a:pPr algn="ctr"/>
          <a:r>
            <a:rPr lang="en-US" b="1" dirty="0" smtClean="0">
              <a:solidFill>
                <a:schemeClr val="bg1"/>
              </a:solidFill>
            </a:rPr>
            <a:t>Motivation</a:t>
          </a:r>
          <a:endParaRPr lang="en-US" b="1" dirty="0">
            <a:solidFill>
              <a:schemeClr val="bg1"/>
            </a:solidFill>
          </a:endParaRPr>
        </a:p>
      </dgm:t>
    </dgm:pt>
    <dgm:pt modelId="{688A34AB-888D-5F41-8E3B-31510A4AFE57}" type="parTrans" cxnId="{C7B0D2B6-BA79-4A49-9276-4B0AC2EB4E0B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28340DE5-C15D-CF4F-8410-0282DEB77FA4}" type="sibTrans" cxnId="{C7B0D2B6-BA79-4A49-9276-4B0AC2EB4E0B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CBB0909C-9510-464C-969A-D645FB88C0B6}">
      <dgm:prSet phldrT="[Text]"/>
      <dgm:spPr/>
      <dgm:t>
        <a:bodyPr/>
        <a:lstStyle/>
        <a:p>
          <a:pPr algn="ctr"/>
          <a:r>
            <a:rPr lang="en-US" b="1" dirty="0" smtClean="0">
              <a:solidFill>
                <a:schemeClr val="bg1"/>
              </a:solidFill>
            </a:rPr>
            <a:t>Retention</a:t>
          </a:r>
          <a:endParaRPr lang="en-US" b="1" dirty="0">
            <a:solidFill>
              <a:schemeClr val="bg1"/>
            </a:solidFill>
          </a:endParaRPr>
        </a:p>
      </dgm:t>
    </dgm:pt>
    <dgm:pt modelId="{AA88026F-2581-6E43-A2C9-CE8621960F0B}" type="parTrans" cxnId="{1332381D-D204-7745-A12D-D40916A982F3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B9108AD4-687B-764A-8A79-2AD1DE7A703B}" type="sibTrans" cxnId="{1332381D-D204-7745-A12D-D40916A982F3}">
      <dgm:prSet/>
      <dgm:spPr/>
      <dgm:t>
        <a:bodyPr/>
        <a:lstStyle/>
        <a:p>
          <a:pPr algn="r"/>
          <a:endParaRPr lang="en-US">
            <a:solidFill>
              <a:schemeClr val="bg1"/>
            </a:solidFill>
          </a:endParaRPr>
        </a:p>
      </dgm:t>
    </dgm:pt>
    <dgm:pt modelId="{D7C3EAB6-6989-D64A-B14A-262DB0EEA729}" type="pres">
      <dgm:prSet presAssocID="{044AB8AA-E289-DE43-AC30-371368CAB08A}" presName="Name0" presStyleCnt="0">
        <dgm:presLayoutVars>
          <dgm:dir/>
          <dgm:animLvl val="lvl"/>
          <dgm:resizeHandles val="exact"/>
        </dgm:presLayoutVars>
      </dgm:prSet>
      <dgm:spPr/>
    </dgm:pt>
    <dgm:pt modelId="{59B807D5-EEBE-5B41-8C07-1449A283469E}" type="pres">
      <dgm:prSet presAssocID="{044AB8AA-E289-DE43-AC30-371368CAB08A}" presName="dummy" presStyleCnt="0"/>
      <dgm:spPr/>
    </dgm:pt>
    <dgm:pt modelId="{42577501-1BFF-9C4E-8D09-C4F8AC801C4C}" type="pres">
      <dgm:prSet presAssocID="{044AB8AA-E289-DE43-AC30-371368CAB08A}" presName="linH" presStyleCnt="0"/>
      <dgm:spPr/>
    </dgm:pt>
    <dgm:pt modelId="{55DAA343-8061-2843-A7AD-1AEC34968C69}" type="pres">
      <dgm:prSet presAssocID="{044AB8AA-E289-DE43-AC30-371368CAB08A}" presName="padding1" presStyleCnt="0"/>
      <dgm:spPr/>
    </dgm:pt>
    <dgm:pt modelId="{26D41E6D-DDA4-914E-A15E-F7F31EA6723A}" type="pres">
      <dgm:prSet presAssocID="{50CBCEF1-D111-7243-AC04-B01EE8403590}" presName="linV" presStyleCnt="0"/>
      <dgm:spPr/>
    </dgm:pt>
    <dgm:pt modelId="{BD619B6B-9F9A-8D46-A690-A839CD79C9D8}" type="pres">
      <dgm:prSet presAssocID="{50CBCEF1-D111-7243-AC04-B01EE8403590}" presName="spVertical1" presStyleCnt="0"/>
      <dgm:spPr/>
    </dgm:pt>
    <dgm:pt modelId="{D3D6D37B-14F0-C447-B158-0426DD2CE3BF}" type="pres">
      <dgm:prSet presAssocID="{50CBCEF1-D111-7243-AC04-B01EE8403590}" presName="parTx" presStyleLbl="revTx" presStyleIdx="0" presStyleCnt="3" custLinFactNeighborX="-21335" custLinFactNeighborY="-199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6FACAE-60DF-1247-A818-3946DE2594B8}" type="pres">
      <dgm:prSet presAssocID="{50CBCEF1-D111-7243-AC04-B01EE8403590}" presName="spVertical2" presStyleCnt="0"/>
      <dgm:spPr/>
    </dgm:pt>
    <dgm:pt modelId="{F0527BC1-708B-BC46-BA90-5DC938005846}" type="pres">
      <dgm:prSet presAssocID="{50CBCEF1-D111-7243-AC04-B01EE8403590}" presName="spVertical3" presStyleCnt="0"/>
      <dgm:spPr/>
    </dgm:pt>
    <dgm:pt modelId="{3A438CE6-2017-A84E-8A22-FCFF8EE7B924}" type="pres">
      <dgm:prSet presAssocID="{6BD0C1CB-7B87-CC46-8473-5C9D8F5DB3B6}" presName="space" presStyleCnt="0"/>
      <dgm:spPr/>
    </dgm:pt>
    <dgm:pt modelId="{32D5E4EC-1D0B-DF48-ACA2-822CA3A96D7E}" type="pres">
      <dgm:prSet presAssocID="{8961B09A-24DD-814B-9D97-A467EE55E801}" presName="linV" presStyleCnt="0"/>
      <dgm:spPr/>
    </dgm:pt>
    <dgm:pt modelId="{ECE2583C-E678-7042-ADCF-A087DC448DAD}" type="pres">
      <dgm:prSet presAssocID="{8961B09A-24DD-814B-9D97-A467EE55E801}" presName="spVertical1" presStyleCnt="0"/>
      <dgm:spPr/>
    </dgm:pt>
    <dgm:pt modelId="{0C3F44D4-70F6-684A-A1C9-0CCC2D346161}" type="pres">
      <dgm:prSet presAssocID="{8961B09A-24DD-814B-9D97-A467EE55E801}" presName="parTx" presStyleLbl="revTx" presStyleIdx="1" presStyleCnt="3" custLinFactNeighborX="-18825" custLinFactNeighborY="-196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BA6CA1-6541-834A-9920-20381161031F}" type="pres">
      <dgm:prSet presAssocID="{8961B09A-24DD-814B-9D97-A467EE55E801}" presName="spVertical2" presStyleCnt="0"/>
      <dgm:spPr/>
    </dgm:pt>
    <dgm:pt modelId="{3DE51CBC-7EAC-1F43-8675-7C5186BA38B5}" type="pres">
      <dgm:prSet presAssocID="{8961B09A-24DD-814B-9D97-A467EE55E801}" presName="spVertical3" presStyleCnt="0"/>
      <dgm:spPr/>
    </dgm:pt>
    <dgm:pt modelId="{E1A81CFC-F33D-9947-B743-EDC7EEB738E6}" type="pres">
      <dgm:prSet presAssocID="{28340DE5-C15D-CF4F-8410-0282DEB77FA4}" presName="space" presStyleCnt="0"/>
      <dgm:spPr/>
    </dgm:pt>
    <dgm:pt modelId="{73DA7778-C70E-C449-A22E-22CC63460BCC}" type="pres">
      <dgm:prSet presAssocID="{CBB0909C-9510-464C-969A-D645FB88C0B6}" presName="linV" presStyleCnt="0"/>
      <dgm:spPr/>
    </dgm:pt>
    <dgm:pt modelId="{F7FC11F2-928C-144C-B21F-C3709BEECC43}" type="pres">
      <dgm:prSet presAssocID="{CBB0909C-9510-464C-969A-D645FB88C0B6}" presName="spVertical1" presStyleCnt="0"/>
      <dgm:spPr/>
    </dgm:pt>
    <dgm:pt modelId="{3FEDDAEB-710A-0C46-80A3-DCDC18C33B13}" type="pres">
      <dgm:prSet presAssocID="{CBB0909C-9510-464C-969A-D645FB88C0B6}" presName="parTx" presStyleLbl="revTx" presStyleIdx="2" presStyleCnt="3" custLinFactNeighborX="-5020" custLinFactNeighborY="-199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6AC3C1-8356-2440-99E5-F8B9D7BB8C84}" type="pres">
      <dgm:prSet presAssocID="{CBB0909C-9510-464C-969A-D645FB88C0B6}" presName="spVertical2" presStyleCnt="0"/>
      <dgm:spPr/>
    </dgm:pt>
    <dgm:pt modelId="{D01A5C1A-3338-DB49-A3C8-4947B25FC5A5}" type="pres">
      <dgm:prSet presAssocID="{CBB0909C-9510-464C-969A-D645FB88C0B6}" presName="spVertical3" presStyleCnt="0"/>
      <dgm:spPr/>
    </dgm:pt>
    <dgm:pt modelId="{EB27F66C-DA82-6348-852B-AB668CF400FB}" type="pres">
      <dgm:prSet presAssocID="{044AB8AA-E289-DE43-AC30-371368CAB08A}" presName="padding2" presStyleCnt="0"/>
      <dgm:spPr/>
    </dgm:pt>
    <dgm:pt modelId="{B457E3BF-E219-FF49-9481-CC7ED07444A3}" type="pres">
      <dgm:prSet presAssocID="{044AB8AA-E289-DE43-AC30-371368CAB08A}" presName="negArrow" presStyleCnt="0"/>
      <dgm:spPr/>
    </dgm:pt>
    <dgm:pt modelId="{4FF6262C-CDEE-A744-A48B-7CCEAE1E0147}" type="pres">
      <dgm:prSet presAssocID="{044AB8AA-E289-DE43-AC30-371368CAB08A}" presName="backgroundArrow" presStyleLbl="node1" presStyleIdx="0" presStyleCnt="1" custLinFactNeighborY="-6227"/>
      <dgm:spPr>
        <a:effectLst/>
      </dgm:spPr>
      <dgm:t>
        <a:bodyPr/>
        <a:lstStyle/>
        <a:p>
          <a:endParaRPr lang="en-US"/>
        </a:p>
      </dgm:t>
    </dgm:pt>
  </dgm:ptLst>
  <dgm:cxnLst>
    <dgm:cxn modelId="{1332381D-D204-7745-A12D-D40916A982F3}" srcId="{044AB8AA-E289-DE43-AC30-371368CAB08A}" destId="{CBB0909C-9510-464C-969A-D645FB88C0B6}" srcOrd="2" destOrd="0" parTransId="{AA88026F-2581-6E43-A2C9-CE8621960F0B}" sibTransId="{B9108AD4-687B-764A-8A79-2AD1DE7A703B}"/>
    <dgm:cxn modelId="{D4E74972-AC54-0C40-BBE4-BAB1D4F32B56}" type="presOf" srcId="{CBB0909C-9510-464C-969A-D645FB88C0B6}" destId="{3FEDDAEB-710A-0C46-80A3-DCDC18C33B13}" srcOrd="0" destOrd="0" presId="urn:microsoft.com/office/officeart/2005/8/layout/hProcess3"/>
    <dgm:cxn modelId="{93957CF1-F1CD-6A45-99A5-4317DAC29605}" type="presOf" srcId="{8961B09A-24DD-814B-9D97-A467EE55E801}" destId="{0C3F44D4-70F6-684A-A1C9-0CCC2D346161}" srcOrd="0" destOrd="0" presId="urn:microsoft.com/office/officeart/2005/8/layout/hProcess3"/>
    <dgm:cxn modelId="{741BD0C2-1609-F64E-B86A-4691A2B73A39}" type="presOf" srcId="{50CBCEF1-D111-7243-AC04-B01EE8403590}" destId="{D3D6D37B-14F0-C447-B158-0426DD2CE3BF}" srcOrd="0" destOrd="0" presId="urn:microsoft.com/office/officeart/2005/8/layout/hProcess3"/>
    <dgm:cxn modelId="{3D027237-3146-FB4A-BA00-1487112021C8}" srcId="{044AB8AA-E289-DE43-AC30-371368CAB08A}" destId="{50CBCEF1-D111-7243-AC04-B01EE8403590}" srcOrd="0" destOrd="0" parTransId="{FA7ADD41-1FDB-5A48-AC29-0FA1BF769E64}" sibTransId="{6BD0C1CB-7B87-CC46-8473-5C9D8F5DB3B6}"/>
    <dgm:cxn modelId="{C7B0D2B6-BA79-4A49-9276-4B0AC2EB4E0B}" srcId="{044AB8AA-E289-DE43-AC30-371368CAB08A}" destId="{8961B09A-24DD-814B-9D97-A467EE55E801}" srcOrd="1" destOrd="0" parTransId="{688A34AB-888D-5F41-8E3B-31510A4AFE57}" sibTransId="{28340DE5-C15D-CF4F-8410-0282DEB77FA4}"/>
    <dgm:cxn modelId="{38EA2185-291F-0643-9D69-DA32C42D96AC}" type="presOf" srcId="{044AB8AA-E289-DE43-AC30-371368CAB08A}" destId="{D7C3EAB6-6989-D64A-B14A-262DB0EEA729}" srcOrd="0" destOrd="0" presId="urn:microsoft.com/office/officeart/2005/8/layout/hProcess3"/>
    <dgm:cxn modelId="{514612F0-3591-3540-A02C-8BEC08F20D69}" type="presParOf" srcId="{D7C3EAB6-6989-D64A-B14A-262DB0EEA729}" destId="{59B807D5-EEBE-5B41-8C07-1449A283469E}" srcOrd="0" destOrd="0" presId="urn:microsoft.com/office/officeart/2005/8/layout/hProcess3"/>
    <dgm:cxn modelId="{9D9DC9B4-9271-8247-9C57-1A5284A3B577}" type="presParOf" srcId="{D7C3EAB6-6989-D64A-B14A-262DB0EEA729}" destId="{42577501-1BFF-9C4E-8D09-C4F8AC801C4C}" srcOrd="1" destOrd="0" presId="urn:microsoft.com/office/officeart/2005/8/layout/hProcess3"/>
    <dgm:cxn modelId="{668FD88E-31AE-DE44-8CF8-8B4449EF5F62}" type="presParOf" srcId="{42577501-1BFF-9C4E-8D09-C4F8AC801C4C}" destId="{55DAA343-8061-2843-A7AD-1AEC34968C69}" srcOrd="0" destOrd="0" presId="urn:microsoft.com/office/officeart/2005/8/layout/hProcess3"/>
    <dgm:cxn modelId="{B82ECCCF-4240-B940-AACC-C525319221EE}" type="presParOf" srcId="{42577501-1BFF-9C4E-8D09-C4F8AC801C4C}" destId="{26D41E6D-DDA4-914E-A15E-F7F31EA6723A}" srcOrd="1" destOrd="0" presId="urn:microsoft.com/office/officeart/2005/8/layout/hProcess3"/>
    <dgm:cxn modelId="{B1060827-4089-7043-B43D-22982240C8B3}" type="presParOf" srcId="{26D41E6D-DDA4-914E-A15E-F7F31EA6723A}" destId="{BD619B6B-9F9A-8D46-A690-A839CD79C9D8}" srcOrd="0" destOrd="0" presId="urn:microsoft.com/office/officeart/2005/8/layout/hProcess3"/>
    <dgm:cxn modelId="{E7509110-FC81-154B-9C97-29B0CD08B135}" type="presParOf" srcId="{26D41E6D-DDA4-914E-A15E-F7F31EA6723A}" destId="{D3D6D37B-14F0-C447-B158-0426DD2CE3BF}" srcOrd="1" destOrd="0" presId="urn:microsoft.com/office/officeart/2005/8/layout/hProcess3"/>
    <dgm:cxn modelId="{4818D7AF-C053-A34C-8A2B-EF2277AC6319}" type="presParOf" srcId="{26D41E6D-DDA4-914E-A15E-F7F31EA6723A}" destId="{156FACAE-60DF-1247-A818-3946DE2594B8}" srcOrd="2" destOrd="0" presId="urn:microsoft.com/office/officeart/2005/8/layout/hProcess3"/>
    <dgm:cxn modelId="{AAD0705F-E198-3C41-A868-459E209AFD1B}" type="presParOf" srcId="{26D41E6D-DDA4-914E-A15E-F7F31EA6723A}" destId="{F0527BC1-708B-BC46-BA90-5DC938005846}" srcOrd="3" destOrd="0" presId="urn:microsoft.com/office/officeart/2005/8/layout/hProcess3"/>
    <dgm:cxn modelId="{F8F25628-E560-7643-9ED0-8F631DE2812C}" type="presParOf" srcId="{42577501-1BFF-9C4E-8D09-C4F8AC801C4C}" destId="{3A438CE6-2017-A84E-8A22-FCFF8EE7B924}" srcOrd="2" destOrd="0" presId="urn:microsoft.com/office/officeart/2005/8/layout/hProcess3"/>
    <dgm:cxn modelId="{B55A9086-EF96-C244-826A-7FA90B2DDFDA}" type="presParOf" srcId="{42577501-1BFF-9C4E-8D09-C4F8AC801C4C}" destId="{32D5E4EC-1D0B-DF48-ACA2-822CA3A96D7E}" srcOrd="3" destOrd="0" presId="urn:microsoft.com/office/officeart/2005/8/layout/hProcess3"/>
    <dgm:cxn modelId="{357311BB-0CC4-1B43-BAC7-9F28A4683E6F}" type="presParOf" srcId="{32D5E4EC-1D0B-DF48-ACA2-822CA3A96D7E}" destId="{ECE2583C-E678-7042-ADCF-A087DC448DAD}" srcOrd="0" destOrd="0" presId="urn:microsoft.com/office/officeart/2005/8/layout/hProcess3"/>
    <dgm:cxn modelId="{64AC12A2-AF2E-064A-995C-F586E28A467F}" type="presParOf" srcId="{32D5E4EC-1D0B-DF48-ACA2-822CA3A96D7E}" destId="{0C3F44D4-70F6-684A-A1C9-0CCC2D346161}" srcOrd="1" destOrd="0" presId="urn:microsoft.com/office/officeart/2005/8/layout/hProcess3"/>
    <dgm:cxn modelId="{3FA4F3CB-FBB7-9E41-8ED6-8DD4DF1F90E7}" type="presParOf" srcId="{32D5E4EC-1D0B-DF48-ACA2-822CA3A96D7E}" destId="{88BA6CA1-6541-834A-9920-20381161031F}" srcOrd="2" destOrd="0" presId="urn:microsoft.com/office/officeart/2005/8/layout/hProcess3"/>
    <dgm:cxn modelId="{3E9010B1-6CAC-0A4F-896C-38AAEB43F97A}" type="presParOf" srcId="{32D5E4EC-1D0B-DF48-ACA2-822CA3A96D7E}" destId="{3DE51CBC-7EAC-1F43-8675-7C5186BA38B5}" srcOrd="3" destOrd="0" presId="urn:microsoft.com/office/officeart/2005/8/layout/hProcess3"/>
    <dgm:cxn modelId="{6FC685B1-4310-DF4C-96AC-5AEF41F3547F}" type="presParOf" srcId="{42577501-1BFF-9C4E-8D09-C4F8AC801C4C}" destId="{E1A81CFC-F33D-9947-B743-EDC7EEB738E6}" srcOrd="4" destOrd="0" presId="urn:microsoft.com/office/officeart/2005/8/layout/hProcess3"/>
    <dgm:cxn modelId="{C4473807-7E1D-5040-9778-55B5ACB7AB8B}" type="presParOf" srcId="{42577501-1BFF-9C4E-8D09-C4F8AC801C4C}" destId="{73DA7778-C70E-C449-A22E-22CC63460BCC}" srcOrd="5" destOrd="0" presId="urn:microsoft.com/office/officeart/2005/8/layout/hProcess3"/>
    <dgm:cxn modelId="{FD429A90-CBE2-974C-9F01-4FD1D1690B51}" type="presParOf" srcId="{73DA7778-C70E-C449-A22E-22CC63460BCC}" destId="{F7FC11F2-928C-144C-B21F-C3709BEECC43}" srcOrd="0" destOrd="0" presId="urn:microsoft.com/office/officeart/2005/8/layout/hProcess3"/>
    <dgm:cxn modelId="{76614449-E93B-9C4B-B70B-470ACBF763C8}" type="presParOf" srcId="{73DA7778-C70E-C449-A22E-22CC63460BCC}" destId="{3FEDDAEB-710A-0C46-80A3-DCDC18C33B13}" srcOrd="1" destOrd="0" presId="urn:microsoft.com/office/officeart/2005/8/layout/hProcess3"/>
    <dgm:cxn modelId="{00A103E8-A5D6-FA4D-B06E-AB78D3401FCA}" type="presParOf" srcId="{73DA7778-C70E-C449-A22E-22CC63460BCC}" destId="{1D6AC3C1-8356-2440-99E5-F8B9D7BB8C84}" srcOrd="2" destOrd="0" presId="urn:microsoft.com/office/officeart/2005/8/layout/hProcess3"/>
    <dgm:cxn modelId="{4F23555A-0E20-1246-9B94-7774B473A7D5}" type="presParOf" srcId="{73DA7778-C70E-C449-A22E-22CC63460BCC}" destId="{D01A5C1A-3338-DB49-A3C8-4947B25FC5A5}" srcOrd="3" destOrd="0" presId="urn:microsoft.com/office/officeart/2005/8/layout/hProcess3"/>
    <dgm:cxn modelId="{A3F5ED82-D8B4-EE41-94A9-0FC61E978473}" type="presParOf" srcId="{42577501-1BFF-9C4E-8D09-C4F8AC801C4C}" destId="{EB27F66C-DA82-6348-852B-AB668CF400FB}" srcOrd="6" destOrd="0" presId="urn:microsoft.com/office/officeart/2005/8/layout/hProcess3"/>
    <dgm:cxn modelId="{AA8B5334-8CB8-D342-AC7E-78C0FA22EB46}" type="presParOf" srcId="{42577501-1BFF-9C4E-8D09-C4F8AC801C4C}" destId="{B457E3BF-E219-FF49-9481-CC7ED07444A3}" srcOrd="7" destOrd="0" presId="urn:microsoft.com/office/officeart/2005/8/layout/hProcess3"/>
    <dgm:cxn modelId="{3FDC4E4C-E244-3242-8B54-3FD078ABD832}" type="presParOf" srcId="{42577501-1BFF-9C4E-8D09-C4F8AC801C4C}" destId="{4FF6262C-CDEE-A744-A48B-7CCEAE1E0147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AB8AA-E289-DE43-AC30-371368CAB08A}" type="doc">
      <dgm:prSet loTypeId="urn:microsoft.com/office/officeart/2005/8/layout/hProcess3" loCatId="" qsTypeId="urn:microsoft.com/office/officeart/2005/8/quickstyle/simple4" qsCatId="simple" csTypeId="urn:microsoft.com/office/officeart/2005/8/colors/accent0_3" csCatId="mainScheme" phldr="1"/>
      <dgm:spPr/>
    </dgm:pt>
    <dgm:pt modelId="{8961B09A-24DD-814B-9D97-A467EE55E801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Data on their training </a:t>
          </a:r>
          <a:endParaRPr lang="en-US" b="1" dirty="0">
            <a:solidFill>
              <a:schemeClr val="bg1"/>
            </a:solidFill>
          </a:endParaRPr>
        </a:p>
      </dgm:t>
    </dgm:pt>
    <dgm:pt modelId="{688A34AB-888D-5F41-8E3B-31510A4AFE57}" type="parTrans" cxnId="{C7B0D2B6-BA79-4A49-9276-4B0AC2EB4E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340DE5-C15D-CF4F-8410-0282DEB77FA4}" type="sibTrans" cxnId="{C7B0D2B6-BA79-4A49-9276-4B0AC2EB4E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C3EAB6-6989-D64A-B14A-262DB0EEA729}" type="pres">
      <dgm:prSet presAssocID="{044AB8AA-E289-DE43-AC30-371368CAB08A}" presName="Name0" presStyleCnt="0">
        <dgm:presLayoutVars>
          <dgm:dir val="rev"/>
          <dgm:animLvl val="lvl"/>
          <dgm:resizeHandles val="exact"/>
        </dgm:presLayoutVars>
      </dgm:prSet>
      <dgm:spPr/>
    </dgm:pt>
    <dgm:pt modelId="{59B807D5-EEBE-5B41-8C07-1449A283469E}" type="pres">
      <dgm:prSet presAssocID="{044AB8AA-E289-DE43-AC30-371368CAB08A}" presName="dummy" presStyleCnt="0"/>
      <dgm:spPr/>
    </dgm:pt>
    <dgm:pt modelId="{42577501-1BFF-9C4E-8D09-C4F8AC801C4C}" type="pres">
      <dgm:prSet presAssocID="{044AB8AA-E289-DE43-AC30-371368CAB08A}" presName="linH" presStyleCnt="0"/>
      <dgm:spPr/>
    </dgm:pt>
    <dgm:pt modelId="{55DAA343-8061-2843-A7AD-1AEC34968C69}" type="pres">
      <dgm:prSet presAssocID="{044AB8AA-E289-DE43-AC30-371368CAB08A}" presName="padding1" presStyleCnt="0"/>
      <dgm:spPr/>
    </dgm:pt>
    <dgm:pt modelId="{32D5E4EC-1D0B-DF48-ACA2-822CA3A96D7E}" type="pres">
      <dgm:prSet presAssocID="{8961B09A-24DD-814B-9D97-A467EE55E801}" presName="linV" presStyleCnt="0"/>
      <dgm:spPr/>
    </dgm:pt>
    <dgm:pt modelId="{ECE2583C-E678-7042-ADCF-A087DC448DAD}" type="pres">
      <dgm:prSet presAssocID="{8961B09A-24DD-814B-9D97-A467EE55E801}" presName="spVertical1" presStyleCnt="0"/>
      <dgm:spPr/>
    </dgm:pt>
    <dgm:pt modelId="{0C3F44D4-70F6-684A-A1C9-0CCC2D346161}" type="pres">
      <dgm:prSet presAssocID="{8961B09A-24DD-814B-9D97-A467EE55E801}" presName="parTx" presStyleLbl="revTx" presStyleIdx="0" presStyleCnt="1" custLinFactNeighborY="-115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A6CA1-6541-834A-9920-20381161031F}" type="pres">
      <dgm:prSet presAssocID="{8961B09A-24DD-814B-9D97-A467EE55E801}" presName="spVertical2" presStyleCnt="0"/>
      <dgm:spPr/>
    </dgm:pt>
    <dgm:pt modelId="{3DE51CBC-7EAC-1F43-8675-7C5186BA38B5}" type="pres">
      <dgm:prSet presAssocID="{8961B09A-24DD-814B-9D97-A467EE55E801}" presName="spVertical3" presStyleCnt="0"/>
      <dgm:spPr/>
    </dgm:pt>
    <dgm:pt modelId="{EB27F66C-DA82-6348-852B-AB668CF400FB}" type="pres">
      <dgm:prSet presAssocID="{044AB8AA-E289-DE43-AC30-371368CAB08A}" presName="padding2" presStyleCnt="0"/>
      <dgm:spPr/>
    </dgm:pt>
    <dgm:pt modelId="{B457E3BF-E219-FF49-9481-CC7ED07444A3}" type="pres">
      <dgm:prSet presAssocID="{044AB8AA-E289-DE43-AC30-371368CAB08A}" presName="negArrow" presStyleCnt="0"/>
      <dgm:spPr/>
    </dgm:pt>
    <dgm:pt modelId="{4FF6262C-CDEE-A744-A48B-7CCEAE1E0147}" type="pres">
      <dgm:prSet presAssocID="{044AB8AA-E289-DE43-AC30-371368CAB08A}" presName="backgroundArrow" presStyleLbl="node1" presStyleIdx="0" presStyleCnt="1" custLinFactY="-15670" custLinFactNeighborX="3171" custLinFactNeighborY="-100000"/>
      <dgm:spPr>
        <a:effectLst/>
      </dgm:spPr>
      <dgm:t>
        <a:bodyPr/>
        <a:lstStyle/>
        <a:p>
          <a:endParaRPr lang="en-US"/>
        </a:p>
      </dgm:t>
    </dgm:pt>
  </dgm:ptLst>
  <dgm:cxnLst>
    <dgm:cxn modelId="{C7B0D2B6-BA79-4A49-9276-4B0AC2EB4E0B}" srcId="{044AB8AA-E289-DE43-AC30-371368CAB08A}" destId="{8961B09A-24DD-814B-9D97-A467EE55E801}" srcOrd="0" destOrd="0" parTransId="{688A34AB-888D-5F41-8E3B-31510A4AFE57}" sibTransId="{28340DE5-C15D-CF4F-8410-0282DEB77FA4}"/>
    <dgm:cxn modelId="{29FF2C5C-46E5-AE4C-A592-23CA291285CE}" type="presOf" srcId="{8961B09A-24DD-814B-9D97-A467EE55E801}" destId="{0C3F44D4-70F6-684A-A1C9-0CCC2D346161}" srcOrd="0" destOrd="0" presId="urn:microsoft.com/office/officeart/2005/8/layout/hProcess3"/>
    <dgm:cxn modelId="{E4E05C47-679F-1C46-AF24-3EDA1460119B}" type="presOf" srcId="{044AB8AA-E289-DE43-AC30-371368CAB08A}" destId="{D7C3EAB6-6989-D64A-B14A-262DB0EEA729}" srcOrd="0" destOrd="0" presId="urn:microsoft.com/office/officeart/2005/8/layout/hProcess3"/>
    <dgm:cxn modelId="{CB880768-5E5F-3A4C-B4BB-D10C7DC738C9}" type="presParOf" srcId="{D7C3EAB6-6989-D64A-B14A-262DB0EEA729}" destId="{59B807D5-EEBE-5B41-8C07-1449A283469E}" srcOrd="0" destOrd="0" presId="urn:microsoft.com/office/officeart/2005/8/layout/hProcess3"/>
    <dgm:cxn modelId="{E082436D-5B72-F84F-ACDB-5BCC321CE5CA}" type="presParOf" srcId="{D7C3EAB6-6989-D64A-B14A-262DB0EEA729}" destId="{42577501-1BFF-9C4E-8D09-C4F8AC801C4C}" srcOrd="1" destOrd="0" presId="urn:microsoft.com/office/officeart/2005/8/layout/hProcess3"/>
    <dgm:cxn modelId="{6D075685-B567-6F44-A989-207948A50A6D}" type="presParOf" srcId="{42577501-1BFF-9C4E-8D09-C4F8AC801C4C}" destId="{55DAA343-8061-2843-A7AD-1AEC34968C69}" srcOrd="0" destOrd="0" presId="urn:microsoft.com/office/officeart/2005/8/layout/hProcess3"/>
    <dgm:cxn modelId="{6269F8DA-AFA6-2B4F-A40D-DE9E7F035D7B}" type="presParOf" srcId="{42577501-1BFF-9C4E-8D09-C4F8AC801C4C}" destId="{32D5E4EC-1D0B-DF48-ACA2-822CA3A96D7E}" srcOrd="1" destOrd="0" presId="urn:microsoft.com/office/officeart/2005/8/layout/hProcess3"/>
    <dgm:cxn modelId="{0017D7D2-2FBF-1348-91F3-1C988508C5D0}" type="presParOf" srcId="{32D5E4EC-1D0B-DF48-ACA2-822CA3A96D7E}" destId="{ECE2583C-E678-7042-ADCF-A087DC448DAD}" srcOrd="0" destOrd="0" presId="urn:microsoft.com/office/officeart/2005/8/layout/hProcess3"/>
    <dgm:cxn modelId="{4FEB6427-28FF-C54F-B6E0-F6CD0D4821BE}" type="presParOf" srcId="{32D5E4EC-1D0B-DF48-ACA2-822CA3A96D7E}" destId="{0C3F44D4-70F6-684A-A1C9-0CCC2D346161}" srcOrd="1" destOrd="0" presId="urn:microsoft.com/office/officeart/2005/8/layout/hProcess3"/>
    <dgm:cxn modelId="{09870F90-8845-7844-BACE-045887A92529}" type="presParOf" srcId="{32D5E4EC-1D0B-DF48-ACA2-822CA3A96D7E}" destId="{88BA6CA1-6541-834A-9920-20381161031F}" srcOrd="2" destOrd="0" presId="urn:microsoft.com/office/officeart/2005/8/layout/hProcess3"/>
    <dgm:cxn modelId="{E81BE138-061C-9A40-9118-AFD370A9AFCD}" type="presParOf" srcId="{32D5E4EC-1D0B-DF48-ACA2-822CA3A96D7E}" destId="{3DE51CBC-7EAC-1F43-8675-7C5186BA38B5}" srcOrd="3" destOrd="0" presId="urn:microsoft.com/office/officeart/2005/8/layout/hProcess3"/>
    <dgm:cxn modelId="{552DF193-6B09-3841-B905-5EC0DFBBFD66}" type="presParOf" srcId="{42577501-1BFF-9C4E-8D09-C4F8AC801C4C}" destId="{EB27F66C-DA82-6348-852B-AB668CF400FB}" srcOrd="2" destOrd="0" presId="urn:microsoft.com/office/officeart/2005/8/layout/hProcess3"/>
    <dgm:cxn modelId="{042EDFC8-37C2-3D40-BEB7-A95FCC438B62}" type="presParOf" srcId="{42577501-1BFF-9C4E-8D09-C4F8AC801C4C}" destId="{B457E3BF-E219-FF49-9481-CC7ED07444A3}" srcOrd="3" destOrd="0" presId="urn:microsoft.com/office/officeart/2005/8/layout/hProcess3"/>
    <dgm:cxn modelId="{6BB82D3F-8715-534F-B214-C0266293AC51}" type="presParOf" srcId="{42577501-1BFF-9C4E-8D09-C4F8AC801C4C}" destId="{4FF6262C-CDEE-A744-A48B-7CCEAE1E014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6262C-CDEE-A744-A48B-7CCEAE1E0147}">
      <dsp:nvSpPr>
        <dsp:cNvPr id="0" name=""/>
        <dsp:cNvSpPr/>
      </dsp:nvSpPr>
      <dsp:spPr>
        <a:xfrm>
          <a:off x="0" y="78990"/>
          <a:ext cx="3595863" cy="1008000"/>
        </a:xfrm>
        <a:prstGeom prst="rightArrow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DDAEB-710A-0C46-80A3-DCDC18C33B13}">
      <dsp:nvSpPr>
        <dsp:cNvPr id="0" name=""/>
        <dsp:cNvSpPr/>
      </dsp:nvSpPr>
      <dsp:spPr>
        <a:xfrm>
          <a:off x="2351017" y="343527"/>
          <a:ext cx="877896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Retention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2351017" y="343527"/>
        <a:ext cx="877896" cy="504000"/>
      </dsp:txXfrm>
    </dsp:sp>
    <dsp:sp modelId="{0C3F44D4-70F6-684A-A1C9-0CCC2D346161}">
      <dsp:nvSpPr>
        <dsp:cNvPr id="0" name=""/>
        <dsp:cNvSpPr/>
      </dsp:nvSpPr>
      <dsp:spPr>
        <a:xfrm>
          <a:off x="1176348" y="344134"/>
          <a:ext cx="877896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Motivation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1176348" y="344134"/>
        <a:ext cx="877896" cy="504000"/>
      </dsp:txXfrm>
    </dsp:sp>
    <dsp:sp modelId="{D3D6D37B-14F0-C447-B158-0426DD2CE3BF}">
      <dsp:nvSpPr>
        <dsp:cNvPr id="0" name=""/>
        <dsp:cNvSpPr/>
      </dsp:nvSpPr>
      <dsp:spPr>
        <a:xfrm>
          <a:off x="100837" y="343527"/>
          <a:ext cx="877896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Advice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100837" y="343527"/>
        <a:ext cx="877896" cy="50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6262C-CDEE-A744-A48B-7CCEAE1E0147}">
      <dsp:nvSpPr>
        <dsp:cNvPr id="0" name=""/>
        <dsp:cNvSpPr/>
      </dsp:nvSpPr>
      <dsp:spPr>
        <a:xfrm>
          <a:off x="0" y="0"/>
          <a:ext cx="3583765" cy="1224000"/>
        </a:xfrm>
        <a:prstGeom prst="leftArrow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3F44D4-70F6-684A-A1C9-0CCC2D346161}">
      <dsp:nvSpPr>
        <dsp:cNvPr id="0" name=""/>
        <dsp:cNvSpPr/>
      </dsp:nvSpPr>
      <dsp:spPr>
        <a:xfrm>
          <a:off x="322879" y="304488"/>
          <a:ext cx="2971305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Data on their training 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22879" y="304488"/>
        <a:ext cx="2971305" cy="61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39415-C489-644C-8B46-F9EFD8C8A7D7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9CEEB-D65E-BD48-9914-3EF3E3D3741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55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Letter</a:t>
            </a:r>
            <a:r>
              <a:rPr lang="fr-CA" dirty="0" smtClean="0"/>
              <a:t> of intention: </a:t>
            </a:r>
            <a:r>
              <a:rPr lang="fr-CA" dirty="0" err="1" smtClean="0"/>
              <a:t>price</a:t>
            </a:r>
            <a:r>
              <a:rPr lang="fr-CA" dirty="0" smtClean="0"/>
              <a:t> </a:t>
            </a:r>
            <a:r>
              <a:rPr lang="fr-CA" dirty="0" err="1" smtClean="0"/>
              <a:t>related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9CEEB-D65E-BD48-9914-3EF3E3D37413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314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74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44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952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858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656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884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222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82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190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244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5698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text</a:t>
            </a:r>
            <a:r>
              <a:rPr lang="fr-CA" dirty="0" smtClean="0"/>
              <a:t> styles</a:t>
            </a:r>
          </a:p>
          <a:p>
            <a:pPr lvl="1"/>
            <a:r>
              <a:rPr lang="fr-CA" dirty="0" smtClean="0"/>
              <a:t>Second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2"/>
            <a:r>
              <a:rPr lang="fr-CA" dirty="0" err="1" smtClean="0"/>
              <a:t>Third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3"/>
            <a:r>
              <a:rPr lang="fr-CA" dirty="0" err="1" smtClean="0"/>
              <a:t>Fourth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4"/>
            <a:r>
              <a:rPr lang="fr-CA" dirty="0" err="1" smtClean="0"/>
              <a:t>Fifth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1E68-0949-3D4A-81BF-A6AA41F7B3ED}" type="datetimeFigureOut">
              <a:rPr lang="en-US" smtClean="0"/>
              <a:t>7/14/2013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D1F2D-7C5F-A24B-A09B-3AE1CDC41DA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248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387" y="215153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16" y="215152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387" y="215153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16" y="215152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73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387" y="215153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16" y="215152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46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5940" y="215152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47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453095"/>
              </p:ext>
            </p:extLst>
          </p:nvPr>
        </p:nvGraphicFramePr>
        <p:xfrm>
          <a:off x="-1" y="612616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1"/>
                <a:gridCol w="2055976"/>
                <a:gridCol w="1363946"/>
                <a:gridCol w="2066478"/>
                <a:gridCol w="1828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DESIRE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AA5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MOTIVATION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GYM FOCUS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FFFF"/>
                          </a:solidFill>
                        </a:rPr>
                        <a:t>DIFFERENCIATION</a:t>
                      </a:r>
                      <a:endParaRPr lang="fr-CA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RETENTION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1419412" y="567765"/>
            <a:ext cx="6200588" cy="95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MEMBERS VALUE ADDED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419412" y="2159009"/>
            <a:ext cx="4437529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 smtClean="0">
                <a:solidFill>
                  <a:schemeClr val="bg1"/>
                </a:solidFill>
              </a:rPr>
              <a:t>EXPERIENCE</a:t>
            </a:r>
          </a:p>
          <a:p>
            <a:pPr marL="742950" lvl="1" indent="-285750">
              <a:buFontTx/>
              <a:buChar char="-"/>
            </a:pPr>
            <a:r>
              <a:rPr lang="fr-CA" sz="2800" b="1" dirty="0" err="1" smtClean="0">
                <a:solidFill>
                  <a:schemeClr val="bg1"/>
                </a:solidFill>
              </a:rPr>
              <a:t>Gamification</a:t>
            </a:r>
            <a:endParaRPr lang="fr-CA" sz="2800" b="1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CA" sz="2800" b="1" dirty="0" err="1" smtClean="0">
                <a:solidFill>
                  <a:schemeClr val="bg1"/>
                </a:solidFill>
              </a:rPr>
              <a:t>Personal</a:t>
            </a:r>
            <a:r>
              <a:rPr lang="fr-CA" sz="2800" b="1" dirty="0" smtClean="0">
                <a:solidFill>
                  <a:schemeClr val="bg1"/>
                </a:solidFill>
              </a:rPr>
              <a:t> </a:t>
            </a:r>
            <a:r>
              <a:rPr lang="fr-CA" sz="2800" b="1" dirty="0" err="1" smtClean="0">
                <a:solidFill>
                  <a:schemeClr val="bg1"/>
                </a:solidFill>
              </a:rPr>
              <a:t>advice</a:t>
            </a:r>
            <a:endParaRPr lang="fr-CA" sz="2800" b="1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CA" sz="2800" b="1" dirty="0" smtClean="0">
                <a:solidFill>
                  <a:schemeClr val="bg1"/>
                </a:solidFill>
              </a:rPr>
              <a:t>Communication</a:t>
            </a:r>
          </a:p>
          <a:p>
            <a:pPr marL="742950" lvl="1" indent="-285750">
              <a:buFontTx/>
              <a:buChar char="-"/>
            </a:pPr>
            <a:endParaRPr lang="fr-CA" sz="2800" b="1" dirty="0" smtClean="0"/>
          </a:p>
          <a:p>
            <a:r>
              <a:rPr lang="fr-CA" sz="2800" b="1" dirty="0" smtClean="0">
                <a:solidFill>
                  <a:srgbClr val="404040"/>
                </a:solidFill>
              </a:rPr>
              <a:t>GOALS SUCCESS</a:t>
            </a:r>
          </a:p>
          <a:p>
            <a:endParaRPr lang="fr-CA" sz="2800" b="1" dirty="0" smtClean="0"/>
          </a:p>
          <a:p>
            <a:r>
              <a:rPr lang="fr-CA" sz="2800" b="1" dirty="0" smtClean="0">
                <a:solidFill>
                  <a:srgbClr val="404040"/>
                </a:solidFill>
              </a:rPr>
              <a:t>MAKES A </a:t>
            </a:r>
            <a:r>
              <a:rPr lang="fr-CA" sz="2800" b="1" dirty="0" smtClean="0">
                <a:solidFill>
                  <a:schemeClr val="tx2"/>
                </a:solidFill>
              </a:rPr>
              <a:t>DIFFERENCE</a:t>
            </a:r>
            <a:endParaRPr lang="fr-CA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54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21388"/>
              </p:ext>
            </p:extLst>
          </p:nvPr>
        </p:nvGraphicFramePr>
        <p:xfrm>
          <a:off x="-1" y="612616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1"/>
                <a:gridCol w="2055976"/>
                <a:gridCol w="1363946"/>
                <a:gridCol w="2066478"/>
                <a:gridCol w="1828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DESIRE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AA5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MOTIVATION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GYM FOCUS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FFFF"/>
                          </a:solidFill>
                        </a:rPr>
                        <a:t>DIFFERENCIATION</a:t>
                      </a:r>
                      <a:endParaRPr lang="fr-CA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RETENTION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1419412" y="567765"/>
            <a:ext cx="6200588" cy="95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GYM VALUE ADDED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419412" y="2156375"/>
            <a:ext cx="478117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 smtClean="0">
                <a:solidFill>
                  <a:srgbClr val="404040"/>
                </a:solidFill>
              </a:rPr>
              <a:t>MARKETING TOOL</a:t>
            </a:r>
          </a:p>
          <a:p>
            <a:pPr marL="742950" lvl="1" indent="-285750">
              <a:buFontTx/>
              <a:buChar char="-"/>
            </a:pPr>
            <a:r>
              <a:rPr lang="fr-CA" sz="2800" b="1" dirty="0" err="1" smtClean="0">
                <a:solidFill>
                  <a:srgbClr val="404040"/>
                </a:solidFill>
              </a:rPr>
              <a:t>Advocates</a:t>
            </a:r>
            <a:endParaRPr lang="fr-CA" sz="2800" b="1" dirty="0" smtClean="0">
              <a:solidFill>
                <a:srgbClr val="40404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CA" sz="2800" b="1" dirty="0" err="1" smtClean="0">
                <a:solidFill>
                  <a:srgbClr val="404040"/>
                </a:solidFill>
              </a:rPr>
              <a:t>Retention</a:t>
            </a:r>
            <a:endParaRPr lang="fr-CA" sz="2800" b="1" dirty="0" smtClean="0">
              <a:solidFill>
                <a:srgbClr val="40404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CA" sz="2800" b="1" dirty="0" smtClean="0">
                <a:solidFill>
                  <a:srgbClr val="404040"/>
                </a:solidFill>
              </a:rPr>
              <a:t>Data</a:t>
            </a:r>
          </a:p>
          <a:p>
            <a:pPr marL="285750" indent="-285750">
              <a:buFontTx/>
              <a:buChar char="-"/>
            </a:pPr>
            <a:endParaRPr lang="fr-CA" sz="2800" b="1" dirty="0" smtClean="0"/>
          </a:p>
          <a:p>
            <a:r>
              <a:rPr lang="fr-CA" sz="2800" b="1" dirty="0" smtClean="0">
                <a:solidFill>
                  <a:srgbClr val="404040"/>
                </a:solidFill>
              </a:rPr>
              <a:t>PROMOTIONAL </a:t>
            </a:r>
            <a:r>
              <a:rPr lang="fr-CA" sz="2800" b="1" dirty="0" smtClean="0">
                <a:solidFill>
                  <a:srgbClr val="404040"/>
                </a:solidFill>
              </a:rPr>
              <a:t>CHANNEL</a:t>
            </a:r>
            <a:endParaRPr lang="fr-CA" sz="2800" b="1" dirty="0" smtClean="0">
              <a:solidFill>
                <a:srgbClr val="404040"/>
              </a:solidFill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792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9412" y="2360704"/>
            <a:ext cx="7162800" cy="1643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 err="1">
                <a:solidFill>
                  <a:schemeClr val="bg1"/>
                </a:solidFill>
                <a:sym typeface="Wingdings"/>
              </a:rPr>
              <a:t>M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onthly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fee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</a:t>
            </a:r>
            <a:br>
              <a:rPr lang="fr-CA" b="1" dirty="0" smtClean="0">
                <a:solidFill>
                  <a:schemeClr val="bg1"/>
                </a:solidFill>
                <a:sym typeface="Wingdings"/>
              </a:rPr>
            </a:br>
            <a:r>
              <a:rPr lang="fr-CA" b="1" dirty="0" smtClean="0">
                <a:sym typeface="Wingdings"/>
              </a:rPr>
              <a:t>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X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members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access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through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dashboard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/>
            </a:r>
            <a:br>
              <a:rPr lang="fr-CA" b="1" dirty="0" smtClean="0">
                <a:solidFill>
                  <a:schemeClr val="bg1"/>
                </a:solidFill>
                <a:sym typeface="Wingdings"/>
              </a:rPr>
            </a:br>
            <a:r>
              <a:rPr lang="fr-CA" b="1" dirty="0" smtClean="0">
                <a:solidFill>
                  <a:srgbClr val="24A566"/>
                </a:solidFill>
                <a:sym typeface="Wingdings"/>
              </a:rPr>
              <a:t>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Gym Focus Marketing </a:t>
            </a: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tool</a:t>
            </a:r>
            <a:endParaRPr lang="fr-CA" b="1" dirty="0" smtClean="0">
              <a:solidFill>
                <a:schemeClr val="bg1"/>
              </a:solidFill>
              <a:sym typeface="Wingdings"/>
            </a:endParaRPr>
          </a:p>
        </p:txBody>
      </p:sp>
      <p:graphicFrame>
        <p:nvGraphicFramePr>
          <p:cNvPr id="6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73214"/>
              </p:ext>
            </p:extLst>
          </p:nvPr>
        </p:nvGraphicFramePr>
        <p:xfrm>
          <a:off x="-1" y="612616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1"/>
                <a:gridCol w="2055976"/>
                <a:gridCol w="1363946"/>
                <a:gridCol w="2066478"/>
                <a:gridCol w="1828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DESIRE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AA5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MOTIVATION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GYM FOCUS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DIFFERENCIATION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2"/>
                          </a:solidFill>
                        </a:rPr>
                        <a:t>RETENTION</a:t>
                      </a:r>
                      <a:endParaRPr lang="fr-CA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1419412" y="567765"/>
            <a:ext cx="6200588" cy="95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MONETIZATION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19412" y="4228351"/>
            <a:ext cx="7162800" cy="164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CA" b="1" dirty="0" err="1" smtClean="0">
                <a:solidFill>
                  <a:schemeClr val="bg1"/>
                </a:solidFill>
                <a:sym typeface="Wingdings"/>
              </a:rPr>
              <a:t>Customization</a:t>
            </a:r>
            <a:endParaRPr lang="fr-CA" b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fr-CA" b="1" dirty="0" smtClean="0">
                <a:sym typeface="Wingdings"/>
              </a:rPr>
              <a:t></a:t>
            </a:r>
            <a:r>
              <a:rPr lang="fr-CA" b="1" dirty="0" smtClean="0">
                <a:solidFill>
                  <a:schemeClr val="bg1"/>
                </a:solidFill>
                <a:sym typeface="Wingdings"/>
              </a:rPr>
              <a:t> White label</a:t>
            </a:r>
          </a:p>
        </p:txBody>
      </p:sp>
    </p:spTree>
    <p:extLst>
      <p:ext uri="{BB962C8B-B14F-4D97-AF65-F5344CB8AC3E}">
        <p14:creationId xmlns:p14="http://schemas.microsoft.com/office/powerpoint/2010/main" val="4026070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r 20"/>
          <p:cNvGrpSpPr/>
          <p:nvPr/>
        </p:nvGrpSpPr>
        <p:grpSpPr>
          <a:xfrm>
            <a:off x="941294" y="425687"/>
            <a:ext cx="7380934" cy="6044117"/>
            <a:chOff x="941294" y="425687"/>
            <a:chExt cx="7380934" cy="6044117"/>
          </a:xfrm>
        </p:grpSpPr>
        <p:cxnSp>
          <p:nvCxnSpPr>
            <p:cNvPr id="15" name="Connecteur droit avec flèche 14"/>
            <p:cNvCxnSpPr/>
            <p:nvPr/>
          </p:nvCxnSpPr>
          <p:spPr>
            <a:xfrm flipV="1">
              <a:off x="941294" y="560156"/>
              <a:ext cx="7306235" cy="5759962"/>
            </a:xfrm>
            <a:prstGeom prst="straightConnector1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er 8"/>
            <p:cNvGrpSpPr/>
            <p:nvPr/>
          </p:nvGrpSpPr>
          <p:grpSpPr>
            <a:xfrm>
              <a:off x="3493191" y="2254649"/>
              <a:ext cx="2200506" cy="2200506"/>
              <a:chOff x="2821952" y="1762701"/>
              <a:chExt cx="3124636" cy="3124636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2821952" y="1762701"/>
                <a:ext cx="3124636" cy="312463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2"/>
                  </a:solidFill>
                </a:endParaRPr>
              </a:p>
            </p:txBody>
          </p:sp>
          <p:pic>
            <p:nvPicPr>
              <p:cNvPr id="7" name="Image 6" descr="GF_LOGO_FUL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412" y="2709877"/>
                <a:ext cx="2622176" cy="124401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1382061" y="5946584"/>
              <a:ext cx="222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 smtClean="0"/>
                <a:t>DESIRE</a:t>
              </a:r>
              <a:endParaRPr lang="fr-FR" sz="2800" b="1" spc="3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472772" y="4982521"/>
              <a:ext cx="3033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 smtClean="0"/>
                <a:t>MOTIVATION</a:t>
              </a:r>
              <a:endParaRPr lang="fr-FR" sz="2800" b="1" spc="3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3174999" y="1308650"/>
              <a:ext cx="3384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 smtClean="0"/>
                <a:t>DIFFRENCIATION</a:t>
              </a:r>
              <a:endParaRPr lang="fr-FR" sz="2800" b="1" spc="30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938053" y="425687"/>
              <a:ext cx="3384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spc="300" dirty="0" smtClean="0"/>
                <a:t>RETENTION</a:t>
              </a:r>
              <a:endParaRPr lang="fr-FR" sz="2800" b="1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72293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1419412" y="567765"/>
            <a:ext cx="6200588" cy="95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LETTER OF INTENTION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2" name="Image 1" descr="20130714141310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12" y="2242671"/>
            <a:ext cx="2941780" cy="3807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 descr="20130714141310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20" y="2242671"/>
            <a:ext cx="2941780" cy="3807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850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r 22"/>
          <p:cNvGrpSpPr/>
          <p:nvPr/>
        </p:nvGrpSpPr>
        <p:grpSpPr>
          <a:xfrm>
            <a:off x="1" y="592424"/>
            <a:ext cx="9144000" cy="1857932"/>
            <a:chOff x="1" y="592424"/>
            <a:chExt cx="9144000" cy="1857932"/>
          </a:xfrm>
        </p:grpSpPr>
        <p:sp>
          <p:nvSpPr>
            <p:cNvPr id="21" name="Rectangle 20"/>
            <p:cNvSpPr/>
            <p:nvPr/>
          </p:nvSpPr>
          <p:spPr>
            <a:xfrm>
              <a:off x="1" y="592424"/>
              <a:ext cx="9144000" cy="185793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2"/>
                </a:solidFill>
              </a:endParaRPr>
            </a:p>
          </p:txBody>
        </p:sp>
        <p:pic>
          <p:nvPicPr>
            <p:cNvPr id="2" name="Image 1" descr="Alexand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437" y="864353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 2" descr="Danie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770" y="864353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 5" descr="Nicola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07" y="864353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ZoneTexte 9"/>
            <p:cNvSpPr txBox="1"/>
            <p:nvPr/>
          </p:nvSpPr>
          <p:spPr>
            <a:xfrm rot="16200000">
              <a:off x="-303589" y="1358389"/>
              <a:ext cx="157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BUSINESS</a:t>
              </a:r>
              <a:endParaRPr lang="fr-FR" b="1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159748" y="1150472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NICOLAS</a:t>
              </a:r>
            </a:p>
            <a:p>
              <a:r>
                <a:rPr lang="fr-FR" dirty="0" smtClean="0"/>
                <a:t>MARCOTTE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918260" y="1150472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DANIEL</a:t>
              </a:r>
            </a:p>
            <a:p>
              <a:r>
                <a:rPr lang="fr-FR" dirty="0" smtClean="0"/>
                <a:t>BILOTTA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644655" y="1150472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ALEXANDRE</a:t>
              </a:r>
            </a:p>
            <a:p>
              <a:r>
                <a:rPr lang="fr-FR" dirty="0" smtClean="0"/>
                <a:t>IMBEAULT</a:t>
              </a:r>
              <a:endParaRPr lang="fr-FR" dirty="0"/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334862" y="2657011"/>
            <a:ext cx="8715011" cy="1572560"/>
            <a:chOff x="334862" y="2657011"/>
            <a:chExt cx="8715011" cy="1572560"/>
          </a:xfrm>
        </p:grpSpPr>
        <p:pic>
          <p:nvPicPr>
            <p:cNvPr id="4" name="Image 3" descr="Domini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07" y="2734707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 descr="Vincen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770" y="2734707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8" descr="Sebastie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437" y="2734707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ZoneTexte 10"/>
            <p:cNvSpPr txBox="1"/>
            <p:nvPr/>
          </p:nvSpPr>
          <p:spPr>
            <a:xfrm rot="16200000">
              <a:off x="-266752" y="3258625"/>
              <a:ext cx="157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DEVELOPPERS</a:t>
              </a:r>
              <a:endParaRPr lang="fr-FR" b="1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2159748" y="3122708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DOMINIC</a:t>
              </a:r>
            </a:p>
            <a:p>
              <a:r>
                <a:rPr lang="fr-FR" dirty="0" smtClean="0"/>
                <a:t>SAVOIE</a:t>
              </a:r>
              <a:endParaRPr lang="fr-FR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918260" y="3122708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VINCENT</a:t>
              </a:r>
            </a:p>
            <a:p>
              <a:r>
                <a:rPr lang="fr-FR" dirty="0" smtClean="0"/>
                <a:t>DUBEDOUT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7644655" y="2988239"/>
              <a:ext cx="14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SEBASTIEN</a:t>
              </a:r>
            </a:p>
            <a:p>
              <a:r>
                <a:rPr lang="fr-FR" dirty="0" smtClean="0"/>
                <a:t>LEMIEUX</a:t>
              </a:r>
            </a:p>
            <a:p>
              <a:r>
                <a:rPr lang="fr-FR" dirty="0" smtClean="0"/>
                <a:t>CODERE</a:t>
              </a:r>
              <a:endParaRPr lang="fr-FR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" y="4402425"/>
            <a:ext cx="9144000" cy="1857932"/>
            <a:chOff x="1" y="4402425"/>
            <a:chExt cx="9144000" cy="1857932"/>
          </a:xfrm>
        </p:grpSpPr>
        <p:sp>
          <p:nvSpPr>
            <p:cNvPr id="22" name="Rectangle 21"/>
            <p:cNvSpPr/>
            <p:nvPr/>
          </p:nvSpPr>
          <p:spPr>
            <a:xfrm>
              <a:off x="1" y="4402425"/>
              <a:ext cx="9144000" cy="185793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2"/>
                </a:solidFill>
              </a:endParaRPr>
            </a:p>
          </p:txBody>
        </p:sp>
        <p:pic>
          <p:nvPicPr>
            <p:cNvPr id="5" name="Image 4" descr="Gabrie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770" y="4609222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 6" descr="Pier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07" y="4609222"/>
              <a:ext cx="1405218" cy="140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ZoneTexte 11"/>
            <p:cNvSpPr txBox="1"/>
            <p:nvPr/>
          </p:nvSpPr>
          <p:spPr>
            <a:xfrm rot="16200000">
              <a:off x="-266752" y="5145698"/>
              <a:ext cx="157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DESIGNERS</a:t>
              </a:r>
              <a:endParaRPr lang="fr-FR" b="1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159748" y="5035179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PIERRE</a:t>
              </a:r>
            </a:p>
            <a:p>
              <a:r>
                <a:rPr lang="fr-FR" dirty="0" smtClean="0"/>
                <a:t>FOUCART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918260" y="5035179"/>
              <a:ext cx="1405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GABRIEL</a:t>
              </a:r>
            </a:p>
            <a:p>
              <a:r>
                <a:rPr lang="fr-FR" dirty="0" smtClean="0"/>
                <a:t>GERMAIN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5129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419412" y="567765"/>
            <a:ext cx="6200588" cy="957730"/>
          </a:xfrm>
        </p:spPr>
        <p:txBody>
          <a:bodyPr/>
          <a:lstStyle/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Antoine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711762" y="1967174"/>
            <a:ext cx="4038600" cy="39031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b="1" dirty="0" err="1" smtClean="0">
                <a:solidFill>
                  <a:schemeClr val="bg1"/>
                </a:solidFill>
              </a:rPr>
              <a:t>Subscribe</a:t>
            </a:r>
            <a:r>
              <a:rPr lang="fr-CA" sz="2400" b="1" dirty="0" smtClean="0">
                <a:solidFill>
                  <a:schemeClr val="bg1"/>
                </a:solidFill>
              </a:rPr>
              <a:t> to a gym</a:t>
            </a:r>
          </a:p>
          <a:p>
            <a:r>
              <a:rPr lang="fr-CA" sz="2400" b="1" dirty="0" err="1" smtClean="0">
                <a:solidFill>
                  <a:schemeClr val="bg1"/>
                </a:solidFill>
              </a:rPr>
              <a:t>Went</a:t>
            </a:r>
            <a:r>
              <a:rPr lang="fr-CA" sz="2400" b="1" dirty="0" smtClean="0">
                <a:solidFill>
                  <a:schemeClr val="bg1"/>
                </a:solidFill>
              </a:rPr>
              <a:t> for 3 </a:t>
            </a:r>
            <a:r>
              <a:rPr lang="fr-CA" sz="2400" b="1" dirty="0" err="1" smtClean="0">
                <a:solidFill>
                  <a:schemeClr val="bg1"/>
                </a:solidFill>
              </a:rPr>
              <a:t>weeks</a:t>
            </a:r>
            <a:endParaRPr lang="fr-CA" sz="2400" b="1" dirty="0" smtClean="0">
              <a:solidFill>
                <a:schemeClr val="bg1"/>
              </a:solidFill>
            </a:endParaRPr>
          </a:p>
          <a:p>
            <a:r>
              <a:rPr lang="fr-CA" sz="2400" b="1" dirty="0" err="1" smtClean="0">
                <a:solidFill>
                  <a:schemeClr val="bg1"/>
                </a:solidFill>
              </a:rPr>
              <a:t>Went</a:t>
            </a:r>
            <a:r>
              <a:rPr lang="fr-CA" sz="2400" b="1" dirty="0" smtClean="0">
                <a:solidFill>
                  <a:schemeClr val="bg1"/>
                </a:solidFill>
              </a:rPr>
              <a:t> back 2 </a:t>
            </a:r>
            <a:r>
              <a:rPr lang="fr-CA" sz="2400" b="1" dirty="0" err="1" smtClean="0">
                <a:solidFill>
                  <a:schemeClr val="bg1"/>
                </a:solidFill>
              </a:rPr>
              <a:t>months</a:t>
            </a:r>
            <a:r>
              <a:rPr lang="fr-CA" sz="2400" b="1" dirty="0" smtClean="0">
                <a:solidFill>
                  <a:schemeClr val="bg1"/>
                </a:solidFill>
              </a:rPr>
              <a:t> </a:t>
            </a:r>
            <a:r>
              <a:rPr lang="fr-CA" sz="2400" b="1" dirty="0" err="1" smtClean="0">
                <a:solidFill>
                  <a:schemeClr val="bg1"/>
                </a:solidFill>
              </a:rPr>
              <a:t>later</a:t>
            </a:r>
            <a:r>
              <a:rPr lang="fr-CA" sz="2400" b="1" dirty="0" smtClean="0">
                <a:solidFill>
                  <a:schemeClr val="bg1"/>
                </a:solidFill>
              </a:rPr>
              <a:t> for </a:t>
            </a:r>
            <a:r>
              <a:rPr lang="fr-CA" sz="2400" b="1" dirty="0" err="1" smtClean="0">
                <a:solidFill>
                  <a:schemeClr val="bg1"/>
                </a:solidFill>
              </a:rPr>
              <a:t>another</a:t>
            </a:r>
            <a:r>
              <a:rPr lang="fr-CA" sz="2400" b="1" dirty="0" smtClean="0">
                <a:solidFill>
                  <a:schemeClr val="bg1"/>
                </a:solidFill>
              </a:rPr>
              <a:t> 3 </a:t>
            </a:r>
            <a:r>
              <a:rPr lang="fr-CA" sz="2400" b="1" dirty="0" err="1" smtClean="0">
                <a:solidFill>
                  <a:schemeClr val="bg1"/>
                </a:solidFill>
              </a:rPr>
              <a:t>weeks</a:t>
            </a:r>
            <a:endParaRPr lang="fr-CA" sz="2400" b="1" dirty="0" smtClean="0">
              <a:solidFill>
                <a:schemeClr val="bg1"/>
              </a:solidFill>
            </a:endParaRPr>
          </a:p>
          <a:p>
            <a:r>
              <a:rPr lang="fr-CA" sz="2400" b="1" dirty="0" err="1" smtClean="0">
                <a:solidFill>
                  <a:schemeClr val="bg1"/>
                </a:solidFill>
              </a:rPr>
              <a:t>Want</a:t>
            </a:r>
            <a:r>
              <a:rPr lang="fr-CA" sz="2400" b="1" dirty="0" smtClean="0">
                <a:solidFill>
                  <a:schemeClr val="bg1"/>
                </a:solidFill>
              </a:rPr>
              <a:t> to go back but </a:t>
            </a:r>
            <a:br>
              <a:rPr lang="fr-CA" sz="2400" b="1" dirty="0" smtClean="0">
                <a:solidFill>
                  <a:schemeClr val="bg1"/>
                </a:solidFill>
              </a:rPr>
            </a:br>
            <a:r>
              <a:rPr lang="fr-CA" sz="2400" b="1" dirty="0" err="1" smtClean="0">
                <a:solidFill>
                  <a:schemeClr val="bg1"/>
                </a:solidFill>
              </a:rPr>
              <a:t>he</a:t>
            </a:r>
            <a:r>
              <a:rPr lang="fr-CA" sz="2400" b="1" dirty="0" smtClean="0">
                <a:solidFill>
                  <a:schemeClr val="bg1"/>
                </a:solidFill>
              </a:rPr>
              <a:t> </a:t>
            </a:r>
            <a:r>
              <a:rPr lang="fr-CA" sz="2400" b="1" dirty="0" err="1" smtClean="0">
                <a:solidFill>
                  <a:schemeClr val="bg1"/>
                </a:solidFill>
              </a:rPr>
              <a:t>his</a:t>
            </a:r>
            <a:r>
              <a:rPr lang="fr-CA" sz="2400" b="1" dirty="0" smtClean="0">
                <a:solidFill>
                  <a:schemeClr val="bg1"/>
                </a:solidFill>
              </a:rPr>
              <a:t> </a:t>
            </a:r>
            <a:r>
              <a:rPr lang="fr-CA" sz="2400" b="1" dirty="0" err="1" smtClean="0">
                <a:solidFill>
                  <a:schemeClr val="bg1"/>
                </a:solidFill>
              </a:rPr>
              <a:t>too</a:t>
            </a:r>
            <a:r>
              <a:rPr lang="fr-CA" sz="2400" b="1" dirty="0" smtClean="0">
                <a:solidFill>
                  <a:schemeClr val="bg1"/>
                </a:solidFill>
              </a:rPr>
              <a:t> </a:t>
            </a:r>
            <a:r>
              <a:rPr lang="fr-CA" sz="2400" b="1" dirty="0" err="1" smtClean="0">
                <a:solidFill>
                  <a:schemeClr val="bg1"/>
                </a:solidFill>
              </a:rPr>
              <a:t>busy</a:t>
            </a:r>
            <a:r>
              <a:rPr lang="fr-CA" sz="2400" b="1" dirty="0" smtClean="0">
                <a:solidFill>
                  <a:schemeClr val="bg1"/>
                </a:solidFill>
              </a:rPr>
              <a:t> and/OR </a:t>
            </a:r>
            <a:r>
              <a:rPr lang="fr-CA" sz="2400" b="1" dirty="0" err="1" smtClean="0">
                <a:solidFill>
                  <a:schemeClr val="bg1"/>
                </a:solidFill>
              </a:rPr>
              <a:t>simply</a:t>
            </a:r>
            <a:r>
              <a:rPr lang="fr-CA" sz="2400" b="1" dirty="0" smtClean="0">
                <a:solidFill>
                  <a:schemeClr val="bg1"/>
                </a:solidFill>
              </a:rPr>
              <a:t> </a:t>
            </a:r>
            <a:r>
              <a:rPr lang="fr-CA" sz="2400" b="1" dirty="0" err="1" smtClean="0">
                <a:solidFill>
                  <a:schemeClr val="bg1"/>
                </a:solidFill>
              </a:rPr>
              <a:t>lazy</a:t>
            </a:r>
            <a:endParaRPr lang="fr-CA" sz="24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47649"/>
              </p:ext>
            </p:extLst>
          </p:nvPr>
        </p:nvGraphicFramePr>
        <p:xfrm>
          <a:off x="-1" y="612616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1"/>
                <a:gridCol w="2055976"/>
                <a:gridCol w="1363946"/>
                <a:gridCol w="2066478"/>
                <a:gridCol w="1828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2F2F2"/>
                          </a:solidFill>
                        </a:rPr>
                        <a:t>DESIRE</a:t>
                      </a:r>
                      <a:endParaRPr lang="fr-CA" b="1" dirty="0">
                        <a:solidFill>
                          <a:srgbClr val="F2F2F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MOTIVATION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GYM FOCUS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DIFFERENCIATION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RETENTION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pic>
        <p:nvPicPr>
          <p:cNvPr id="12" name="Image 11" descr="photo-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/>
          <a:stretch/>
        </p:blipFill>
        <p:spPr>
          <a:xfrm rot="5400000">
            <a:off x="2826141" y="2086596"/>
            <a:ext cx="3475462" cy="3479862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1397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1411" y="4644327"/>
            <a:ext cx="845647" cy="141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874148" y="5303981"/>
            <a:ext cx="845647" cy="757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128508" y="3276156"/>
            <a:ext cx="845647" cy="2785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382874" y="3960240"/>
            <a:ext cx="845647" cy="210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681742" y="1810259"/>
            <a:ext cx="845647" cy="425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5571540" y="4309364"/>
            <a:ext cx="304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LACK OF MOTIVATION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4294557" y="4180012"/>
            <a:ext cx="304844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CHANGE </a:t>
            </a:r>
            <a:r>
              <a:rPr lang="fr-FR" sz="2400" b="1" dirty="0" smtClean="0">
                <a:solidFill>
                  <a:schemeClr val="bg1"/>
                </a:solidFill>
              </a:rPr>
              <a:t>OF</a:t>
            </a:r>
            <a:br>
              <a:rPr lang="fr-FR" sz="2400" b="1" dirty="0" smtClean="0">
                <a:solidFill>
                  <a:schemeClr val="bg1"/>
                </a:solidFill>
              </a:rPr>
            </a:br>
            <a:r>
              <a:rPr lang="fr-FR" sz="2400" b="1" dirty="0" smtClean="0">
                <a:solidFill>
                  <a:schemeClr val="bg1"/>
                </a:solidFill>
              </a:rPr>
              <a:t>LOCATION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3018341" y="4337078"/>
            <a:ext cx="304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CHANGE OF WORK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1775151" y="4189349"/>
            <a:ext cx="304844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COMMUTE TIME</a:t>
            </a:r>
          </a:p>
          <a:p>
            <a:pPr>
              <a:lnSpc>
                <a:spcPct val="80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TO JOIN THE GYM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525701" y="4324652"/>
            <a:ext cx="304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TOO EXPENSIVE</a:t>
            </a:r>
          </a:p>
        </p:txBody>
      </p:sp>
      <p:grpSp>
        <p:nvGrpSpPr>
          <p:cNvPr id="45" name="Grouper 44"/>
          <p:cNvGrpSpPr/>
          <p:nvPr/>
        </p:nvGrpSpPr>
        <p:grpSpPr>
          <a:xfrm>
            <a:off x="1635615" y="2845148"/>
            <a:ext cx="862419" cy="800222"/>
            <a:chOff x="1635615" y="2845148"/>
            <a:chExt cx="862419" cy="800222"/>
          </a:xfrm>
        </p:grpSpPr>
        <p:sp>
          <p:nvSpPr>
            <p:cNvPr id="14" name="Ellipse 13"/>
            <p:cNvSpPr/>
            <p:nvPr/>
          </p:nvSpPr>
          <p:spPr>
            <a:xfrm>
              <a:off x="1635615" y="2845148"/>
              <a:ext cx="800222" cy="800222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694315" y="3034530"/>
              <a:ext cx="8037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000" b="1" dirty="0" smtClean="0"/>
                <a:t>13</a:t>
              </a:r>
              <a:r>
                <a:rPr lang="fr-FR" sz="2400" b="1" baseline="30000" dirty="0" smtClean="0"/>
                <a:t>%</a:t>
              </a:r>
            </a:p>
          </p:txBody>
        </p:sp>
      </p:grpSp>
      <p:grpSp>
        <p:nvGrpSpPr>
          <p:cNvPr id="46" name="Grouper 45"/>
          <p:cNvGrpSpPr/>
          <p:nvPr/>
        </p:nvGrpSpPr>
        <p:grpSpPr>
          <a:xfrm>
            <a:off x="2908242" y="2659268"/>
            <a:ext cx="977715" cy="800222"/>
            <a:chOff x="2908242" y="2659268"/>
            <a:chExt cx="977715" cy="800222"/>
          </a:xfrm>
        </p:grpSpPr>
        <p:sp>
          <p:nvSpPr>
            <p:cNvPr id="15" name="Ellipse 14"/>
            <p:cNvSpPr/>
            <p:nvPr/>
          </p:nvSpPr>
          <p:spPr>
            <a:xfrm>
              <a:off x="2908242" y="2659268"/>
              <a:ext cx="800222" cy="800222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082238" y="2845148"/>
              <a:ext cx="8037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000" b="1" dirty="0"/>
                <a:t>6</a:t>
              </a:r>
              <a:r>
                <a:rPr lang="fr-FR" sz="2400" b="1" baseline="30000" dirty="0" smtClean="0"/>
                <a:t>%</a:t>
              </a: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4143996" y="2215750"/>
            <a:ext cx="862841" cy="800222"/>
            <a:chOff x="4143996" y="2215750"/>
            <a:chExt cx="862841" cy="800222"/>
          </a:xfrm>
        </p:grpSpPr>
        <p:sp>
          <p:nvSpPr>
            <p:cNvPr id="16" name="Ellipse 15"/>
            <p:cNvSpPr/>
            <p:nvPr/>
          </p:nvSpPr>
          <p:spPr>
            <a:xfrm>
              <a:off x="4143996" y="2215750"/>
              <a:ext cx="800222" cy="800222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4203118" y="2399074"/>
              <a:ext cx="8037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000" b="1" dirty="0" smtClean="0"/>
                <a:t>25</a:t>
              </a:r>
              <a:r>
                <a:rPr lang="fr-FR" sz="2400" b="1" baseline="30000" dirty="0" smtClean="0"/>
                <a:t>%</a:t>
              </a: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5398362" y="2896705"/>
            <a:ext cx="860863" cy="800222"/>
            <a:chOff x="5398362" y="2896705"/>
            <a:chExt cx="860863" cy="800222"/>
          </a:xfrm>
        </p:grpSpPr>
        <p:sp>
          <p:nvSpPr>
            <p:cNvPr id="17" name="Ellipse 16"/>
            <p:cNvSpPr/>
            <p:nvPr/>
          </p:nvSpPr>
          <p:spPr>
            <a:xfrm>
              <a:off x="5398362" y="2896705"/>
              <a:ext cx="800222" cy="800222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455506" y="3083675"/>
              <a:ext cx="8037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000" b="1" dirty="0" smtClean="0"/>
                <a:t>19</a:t>
              </a:r>
              <a:r>
                <a:rPr lang="fr-FR" sz="2400" b="1" baseline="30000" dirty="0" smtClean="0"/>
                <a:t>%</a:t>
              </a:r>
            </a:p>
          </p:txBody>
        </p:sp>
      </p:grpSp>
      <p:grpSp>
        <p:nvGrpSpPr>
          <p:cNvPr id="48" name="Grouper 47"/>
          <p:cNvGrpSpPr/>
          <p:nvPr/>
        </p:nvGrpSpPr>
        <p:grpSpPr>
          <a:xfrm>
            <a:off x="6681742" y="754987"/>
            <a:ext cx="845647" cy="800222"/>
            <a:chOff x="6681742" y="754987"/>
            <a:chExt cx="845647" cy="800222"/>
          </a:xfrm>
        </p:grpSpPr>
        <p:sp>
          <p:nvSpPr>
            <p:cNvPr id="18" name="Ellipse 17"/>
            <p:cNvSpPr/>
            <p:nvPr/>
          </p:nvSpPr>
          <p:spPr>
            <a:xfrm>
              <a:off x="6681742" y="754987"/>
              <a:ext cx="800222" cy="800222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723670" y="946117"/>
              <a:ext cx="80371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000" b="1" dirty="0" smtClean="0"/>
                <a:t>38</a:t>
              </a:r>
              <a:r>
                <a:rPr lang="fr-FR" sz="2400" b="1" baseline="30000" dirty="0" smtClean="0"/>
                <a:t>%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 rot="5400000">
            <a:off x="4412408" y="2949975"/>
            <a:ext cx="282387" cy="64741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98" y="2201715"/>
            <a:ext cx="564707" cy="1769083"/>
          </a:xfrm>
          <a:prstGeom prst="rect">
            <a:avLst/>
          </a:prstGeom>
        </p:spPr>
      </p:pic>
      <p:sp>
        <p:nvSpPr>
          <p:cNvPr id="28" name="Ellipse 27"/>
          <p:cNvSpPr/>
          <p:nvPr/>
        </p:nvSpPr>
        <p:spPr>
          <a:xfrm>
            <a:off x="1992127" y="873111"/>
            <a:ext cx="5172758" cy="5172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820767" y="4830207"/>
            <a:ext cx="35778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 smtClean="0">
                <a:solidFill>
                  <a:schemeClr val="bg2"/>
                </a:solidFill>
              </a:rPr>
              <a:t>HEALTHIER</a:t>
            </a:r>
            <a:endParaRPr lang="fr-FR" sz="4500" b="1" dirty="0">
              <a:solidFill>
                <a:schemeClr val="bg2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992135" y="1848657"/>
            <a:ext cx="266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</a:rPr>
              <a:t>FIT</a:t>
            </a:r>
            <a:endParaRPr lang="fr-FR" sz="4000" b="1" dirty="0">
              <a:solidFill>
                <a:schemeClr val="bg2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248651" y="2045131"/>
            <a:ext cx="266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</a:rPr>
              <a:t>HAPPIER</a:t>
            </a:r>
            <a:endParaRPr lang="fr-FR" sz="4000" b="1" dirty="0">
              <a:solidFill>
                <a:schemeClr val="bg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100551" y="2902612"/>
            <a:ext cx="3546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bg2"/>
                </a:solidFill>
              </a:rPr>
              <a:t>FOCUSED</a:t>
            </a:r>
            <a:endParaRPr lang="fr-FR" sz="6000" b="1" dirty="0">
              <a:solidFill>
                <a:schemeClr val="bg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678010" y="4365087"/>
            <a:ext cx="20444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smtClean="0">
                <a:solidFill>
                  <a:schemeClr val="bg2"/>
                </a:solidFill>
              </a:rPr>
              <a:t>PRODUCTIVE</a:t>
            </a:r>
            <a:endParaRPr lang="fr-FR" sz="2500" b="1" dirty="0">
              <a:solidFill>
                <a:schemeClr val="bg2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253034" y="3921154"/>
            <a:ext cx="29538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chemeClr val="bg2"/>
                </a:solidFill>
              </a:rPr>
              <a:t>EMPOWERED</a:t>
            </a:r>
            <a:endParaRPr lang="fr-FR" sz="3000" b="1" dirty="0">
              <a:solidFill>
                <a:schemeClr val="bg2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2640743" y="2618471"/>
            <a:ext cx="2210448" cy="43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>
                <a:solidFill>
                  <a:schemeClr val="bg2"/>
                </a:solidFill>
              </a:rPr>
              <a:t>CONFIDENT</a:t>
            </a:r>
            <a:endParaRPr lang="fr-FR" sz="2200" b="1" dirty="0">
              <a:solidFill>
                <a:schemeClr val="bg2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02934" y="1349204"/>
            <a:ext cx="20444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smtClean="0">
                <a:solidFill>
                  <a:schemeClr val="bg2"/>
                </a:solidFill>
              </a:rPr>
              <a:t>DETERMINED</a:t>
            </a:r>
            <a:endParaRPr lang="fr-FR" sz="25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8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25" grpId="0" animBg="1"/>
      <p:bldP spid="25" grpId="1" animBg="1"/>
      <p:bldP spid="28" grpId="0" animBg="1"/>
      <p:bldP spid="30" grpId="0"/>
      <p:bldP spid="31" grpId="0"/>
      <p:bldP spid="32" grpId="0"/>
      <p:bldP spid="37" grpId="0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1807136"/>
            <a:ext cx="7772400" cy="3437217"/>
          </a:xfrm>
        </p:spPr>
        <p:txBody>
          <a:bodyPr>
            <a:noAutofit/>
          </a:bodyPr>
          <a:lstStyle/>
          <a:p>
            <a:r>
              <a:rPr lang="fr-CA" sz="7200" dirty="0" err="1"/>
              <a:t>What</a:t>
            </a:r>
            <a:r>
              <a:rPr lang="fr-CA" sz="7200" dirty="0"/>
              <a:t> </a:t>
            </a:r>
            <a:r>
              <a:rPr lang="fr-CA" sz="7200" dirty="0" err="1"/>
              <a:t>would</a:t>
            </a:r>
            <a:r>
              <a:rPr lang="fr-CA" sz="7200" dirty="0"/>
              <a:t> help </a:t>
            </a:r>
            <a:r>
              <a:rPr lang="fr-CA" sz="7200" dirty="0" err="1"/>
              <a:t>you</a:t>
            </a:r>
            <a:r>
              <a:rPr lang="fr-CA" sz="7200" dirty="0"/>
              <a:t> </a:t>
            </a:r>
            <a:r>
              <a:rPr lang="fr-CA" sz="7200" dirty="0" err="1"/>
              <a:t>succeed</a:t>
            </a:r>
            <a:r>
              <a:rPr lang="fr-CA" sz="7200" dirty="0"/>
              <a:t>?</a:t>
            </a:r>
            <a:endParaRPr lang="fr-FR" sz="72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22313" y="2524311"/>
            <a:ext cx="8078040" cy="3437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 smtClean="0"/>
              <a:t>WE CREATE A </a:t>
            </a:r>
            <a:r>
              <a:rPr lang="fr-CA" dirty="0" smtClean="0">
                <a:solidFill>
                  <a:schemeClr val="tx2"/>
                </a:solidFill>
              </a:rPr>
              <a:t>UNIQUE</a:t>
            </a:r>
            <a:r>
              <a:rPr lang="fr-CA" dirty="0" smtClean="0"/>
              <a:t> EXPERIENCE</a:t>
            </a:r>
          </a:p>
          <a:p>
            <a:r>
              <a:rPr lang="fr-CA" dirty="0" smtClean="0"/>
              <a:t>THAT </a:t>
            </a:r>
            <a:r>
              <a:rPr lang="fr-CA" dirty="0" smtClean="0">
                <a:solidFill>
                  <a:srgbClr val="FAA51A"/>
                </a:solidFill>
              </a:rPr>
              <a:t>ENGAGES</a:t>
            </a:r>
            <a:r>
              <a:rPr lang="fr-CA" dirty="0" smtClean="0"/>
              <a:t> GYM MEMBERS WHO WOULD NOT OTHERWISE BE.</a:t>
            </a:r>
          </a:p>
        </p:txBody>
      </p:sp>
    </p:spTree>
    <p:extLst>
      <p:ext uri="{BB962C8B-B14F-4D97-AF65-F5344CB8AC3E}">
        <p14:creationId xmlns:p14="http://schemas.microsoft.com/office/powerpoint/2010/main" val="176443530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354435"/>
              </p:ext>
            </p:extLst>
          </p:nvPr>
        </p:nvGraphicFramePr>
        <p:xfrm>
          <a:off x="-1" y="6126163"/>
          <a:ext cx="91440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1"/>
                <a:gridCol w="2055976"/>
                <a:gridCol w="1363946"/>
                <a:gridCol w="2066478"/>
                <a:gridCol w="1828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DESIRE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AA5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rgbClr val="FFFFFF"/>
                          </a:solidFill>
                        </a:rPr>
                        <a:t>MOTIVATION</a:t>
                      </a:r>
                      <a:endParaRPr lang="fr-CA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GYM FOCUS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DIFFERENCIATION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 smtClean="0">
                          <a:solidFill>
                            <a:schemeClr val="bg1"/>
                          </a:solidFill>
                        </a:rPr>
                        <a:t>RETENTION</a:t>
                      </a:r>
                      <a:endParaRPr lang="fr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95836052"/>
              </p:ext>
            </p:extLst>
          </p:nvPr>
        </p:nvGraphicFramePr>
        <p:xfrm>
          <a:off x="2900699" y="2305991"/>
          <a:ext cx="3595863" cy="129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41031043"/>
              </p:ext>
            </p:extLst>
          </p:nvPr>
        </p:nvGraphicFramePr>
        <p:xfrm>
          <a:off x="3438575" y="3691691"/>
          <a:ext cx="3583765" cy="129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er 8"/>
          <p:cNvGrpSpPr/>
          <p:nvPr/>
        </p:nvGrpSpPr>
        <p:grpSpPr>
          <a:xfrm>
            <a:off x="422780" y="2791583"/>
            <a:ext cx="2222500" cy="2381665"/>
            <a:chOff x="422780" y="2791583"/>
            <a:chExt cx="2222500" cy="23816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0" y="2791583"/>
              <a:ext cx="2222500" cy="183121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82604" y="4803916"/>
              <a:ext cx="71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GYM</a:t>
              </a:r>
              <a:endParaRPr lang="en-US" dirty="0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7206530" y="2602290"/>
            <a:ext cx="1197826" cy="2570958"/>
            <a:chOff x="7206530" y="2602290"/>
            <a:chExt cx="1197826" cy="257095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778" y="2602290"/>
              <a:ext cx="963967" cy="2032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206530" y="4803916"/>
              <a:ext cx="119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MEMBER</a:t>
              </a:r>
              <a:endParaRPr lang="en-US" dirty="0"/>
            </a:p>
          </p:txBody>
        </p:sp>
      </p:grpSp>
      <p:sp>
        <p:nvSpPr>
          <p:cNvPr id="17" name="Title 3"/>
          <p:cNvSpPr txBox="1">
            <a:spLocks/>
          </p:cNvSpPr>
          <p:nvPr/>
        </p:nvSpPr>
        <p:spPr>
          <a:xfrm>
            <a:off x="1419412" y="822476"/>
            <a:ext cx="6200588" cy="5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>
                <a:solidFill>
                  <a:schemeClr val="bg2">
                    <a:lumMod val="95000"/>
                  </a:schemeClr>
                </a:solidFill>
              </a:rPr>
              <a:t>PERSONAL INTERACTIONS AT LOW COST</a:t>
            </a:r>
            <a:endParaRPr lang="fr-CA" dirty="0">
              <a:solidFill>
                <a:schemeClr val="bg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29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847088"/>
            <a:ext cx="7772400" cy="115990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/>
              <a:t>DEMO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05180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387" y="215153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6" y="215152"/>
            <a:ext cx="3590365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41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387" y="215153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16" y="215152"/>
            <a:ext cx="3590364" cy="63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25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e 3">
      <a:dk1>
        <a:srgbClr val="24A566"/>
      </a:dk1>
      <a:lt1>
        <a:srgbClr val="404040"/>
      </a:lt1>
      <a:dk2>
        <a:srgbClr val="FAA51A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187</Words>
  <Application>Microsoft Office PowerPoint</Application>
  <PresentationFormat>On-screen Show (4:3)</PresentationFormat>
  <Paragraphs>107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Antoine</vt:lpstr>
      <vt:lpstr>PowerPoint Presentation</vt:lpstr>
      <vt:lpstr>What would help you succeed?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Aranatha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Focus</dc:title>
  <dc:creator>Nicolas Marcotte</dc:creator>
  <cp:lastModifiedBy>vincent</cp:lastModifiedBy>
  <cp:revision>74</cp:revision>
  <dcterms:created xsi:type="dcterms:W3CDTF">2013-07-14T02:51:48Z</dcterms:created>
  <dcterms:modified xsi:type="dcterms:W3CDTF">2013-07-14T21:18:55Z</dcterms:modified>
</cp:coreProperties>
</file>